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8"/>
  </p:notesMasterIdLst>
  <p:sldIdLst>
    <p:sldId id="256" r:id="rId2"/>
    <p:sldId id="342" r:id="rId3"/>
    <p:sldId id="305" r:id="rId4"/>
    <p:sldId id="284" r:id="rId5"/>
    <p:sldId id="306" r:id="rId6"/>
    <p:sldId id="307" r:id="rId7"/>
    <p:sldId id="308" r:id="rId8"/>
    <p:sldId id="309" r:id="rId9"/>
    <p:sldId id="326" r:id="rId10"/>
    <p:sldId id="310" r:id="rId11"/>
    <p:sldId id="314" r:id="rId12"/>
    <p:sldId id="313" r:id="rId13"/>
    <p:sldId id="312" r:id="rId14"/>
    <p:sldId id="317" r:id="rId15"/>
    <p:sldId id="316" r:id="rId16"/>
    <p:sldId id="319" r:id="rId17"/>
    <p:sldId id="311" r:id="rId18"/>
    <p:sldId id="321" r:id="rId19"/>
    <p:sldId id="320" r:id="rId20"/>
    <p:sldId id="327" r:id="rId21"/>
    <p:sldId id="322" r:id="rId22"/>
    <p:sldId id="328" r:id="rId23"/>
    <p:sldId id="329" r:id="rId24"/>
    <p:sldId id="330" r:id="rId25"/>
    <p:sldId id="301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</p:sldIdLst>
  <p:sldSz cx="9144000" cy="5143500" type="screen16x9"/>
  <p:notesSz cx="6858000" cy="9144000"/>
  <p:embeddedFontLst>
    <p:embeddedFont>
      <p:font typeface="Arvo" panose="020B0600070205080204" charset="0"/>
      <p:regular r:id="rId39"/>
      <p:bold r:id="rId40"/>
      <p:italic r:id="rId41"/>
      <p:boldItalic r:id="rId42"/>
    </p:embeddedFont>
    <p:embeddedFont>
      <p:font typeface="Leelawadee" panose="020B0502040204020203" pitchFamily="34" charset="-34"/>
      <p:regular r:id="rId43"/>
      <p:bold r:id="rId44"/>
    </p:embeddedFont>
    <p:embeddedFont>
      <p:font typeface="Roboto Condensed" panose="020B0600070205080204" charset="0"/>
      <p:regular r:id="rId45"/>
      <p:bold r:id="rId46"/>
      <p:italic r:id="rId47"/>
      <p:boldItalic r:id="rId48"/>
    </p:embeddedFont>
    <p:embeddedFont>
      <p:font typeface="Roboto Condensed Light" panose="020B060007020508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FF9999"/>
    <a:srgbClr val="2A677A"/>
    <a:srgbClr val="0E5A7C"/>
    <a:srgbClr val="3E9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6B4267-EE4C-47D9-9BC1-5D32462BB407}">
  <a:tblStyle styleId="{246B4267-EE4C-47D9-9BC1-5D32462BB4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2418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507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5291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546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2454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461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3087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859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470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94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679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182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136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014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762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4355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988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664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689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9987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792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159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549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430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495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92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84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561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34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94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151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5420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488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554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47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95876" y="1204857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Vending Machine</a:t>
            </a:r>
            <a:b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by Arduino</a:t>
            </a: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b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1200" dirty="0">
                <a:latin typeface="Leelawadee" panose="020B0502040204020203" pitchFamily="34" charset="-34"/>
                <a:cs typeface="Leelawadee" panose="020B0502040204020203" pitchFamily="34" charset="-34"/>
              </a:rPr>
              <a:t>Microprocessor Laboratory</a:t>
            </a:r>
            <a:endParaRPr sz="12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370B1-6482-43BB-BBB2-2208529E3CFB}"/>
              </a:ext>
            </a:extLst>
          </p:cNvPr>
          <p:cNvSpPr txBox="1"/>
          <p:nvPr/>
        </p:nvSpPr>
        <p:spPr>
          <a:xfrm>
            <a:off x="6259032" y="4274289"/>
            <a:ext cx="400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นายธราเทพ  สบายยิ่ง 1620902088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E3442-0865-45EE-AD58-398D7C70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175" y="659219"/>
            <a:ext cx="3507538" cy="35075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รายชื่ออุปกรณ์ต่างๆ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1" y="1335930"/>
            <a:ext cx="9143999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บอร์ด </a:t>
            </a:r>
            <a:r>
              <a:rPr lang="en-US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Arduino</a:t>
            </a: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076" name="Picture 4" descr="Arduino UNO SMD R3 (Board from Italy) + Free USB Cable - Arduino ...">
            <a:extLst>
              <a:ext uri="{FF2B5EF4-FFF2-40B4-BE49-F238E27FC236}">
                <a16:creationId xmlns:a16="http://schemas.microsoft.com/office/drawing/2014/main" id="{5AF00082-90D0-45B0-BDF9-84539C850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11" y="1962136"/>
            <a:ext cx="2989964" cy="298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72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รายชื่ออุปกรณ์ต่างๆ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1" y="1335930"/>
            <a:ext cx="9143999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รางสำหรับแยกเหรียญ</a:t>
            </a:r>
            <a:endParaRPr lang="en-US" sz="2400" b="1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42" name="Picture 2" descr="à¸à¸¥à¸à¸²à¸£à¸à¹à¸à¸«à¸²à¸£à¸¹à¸à¸ à¸²à¸à¸ªà¸³à¸«à¸£à¸±à¸ coin sorting diy">
            <a:extLst>
              <a:ext uri="{FF2B5EF4-FFF2-40B4-BE49-F238E27FC236}">
                <a16:creationId xmlns:a16="http://schemas.microsoft.com/office/drawing/2014/main" id="{F3699FAC-3818-4ADF-83B0-02259600D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85" y="2053778"/>
            <a:ext cx="3864429" cy="28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3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รายชื่ออุปกรณ์ต่างๆ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1" y="1335930"/>
            <a:ext cx="9143999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Sensor </a:t>
            </a:r>
            <a:r>
              <a:rPr lang="th-TH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ก้ามปู</a:t>
            </a:r>
            <a:endParaRPr lang="en-US" sz="2400" b="1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66" name="Picture 2" descr="à¸à¸¥à¸à¸²à¸£à¸à¹à¸à¸«à¸²à¸£à¸¹à¸à¸ à¸²à¸à¸ªà¸³à¸«à¸£à¸±à¸ à¹à¸à¸à¹à¸à¸­à¸£à¹à¸à¹à¸²à¸¡à¸à¸¹">
            <a:extLst>
              <a:ext uri="{FF2B5EF4-FFF2-40B4-BE49-F238E27FC236}">
                <a16:creationId xmlns:a16="http://schemas.microsoft.com/office/drawing/2014/main" id="{ED607158-B4C7-4786-B719-A1BD43D61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153" y="2025363"/>
            <a:ext cx="3177694" cy="285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05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รายชื่ออุปกรณ์ต่างๆ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1" y="1335930"/>
            <a:ext cx="9143999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จอ</a:t>
            </a:r>
            <a:r>
              <a:rPr lang="en-US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LCD </a:t>
            </a:r>
            <a:r>
              <a:rPr lang="th-TH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แสดงผล</a:t>
            </a:r>
            <a:endParaRPr lang="en-US" sz="2400" b="1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290" name="Picture 2" descr="à¸à¸¥à¸à¸²à¸£à¸à¹à¸à¸«à¸²à¸£à¸¹à¸à¸ à¸²à¸à¸ªà¸³à¸«à¸£à¸±à¸ lcd arduino">
            <a:extLst>
              <a:ext uri="{FF2B5EF4-FFF2-40B4-BE49-F238E27FC236}">
                <a16:creationId xmlns:a16="http://schemas.microsoft.com/office/drawing/2014/main" id="{46F9E2E4-333F-4E33-A4A8-731FB4BFA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56" y="2069403"/>
            <a:ext cx="3315087" cy="28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65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รายชื่ออุปกรณ์ต่างๆ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1" y="1335930"/>
            <a:ext cx="9143999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7-Segment 2 </a:t>
            </a:r>
            <a:r>
              <a:rPr lang="th-TH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ช่อง</a:t>
            </a:r>
            <a:endParaRPr lang="en-US" sz="2400" b="1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5362" name="Picture 2" descr="à¸à¸¥à¸à¸²à¸£à¸à¹à¸à¸«à¸²à¸£à¸¹à¸à¸ à¸²à¸à¸ªà¸³à¸«à¸£à¸±à¸ 7 segment 2 à¸«à¸¥à¸±à¸ arduino">
            <a:extLst>
              <a:ext uri="{FF2B5EF4-FFF2-40B4-BE49-F238E27FC236}">
                <a16:creationId xmlns:a16="http://schemas.microsoft.com/office/drawing/2014/main" id="{4A42BF6E-7D6E-4D16-91D7-39B6CF45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05" y="1977231"/>
            <a:ext cx="3129190" cy="284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7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รายชื่ออุปกรณ์ต่างๆ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1" y="1335930"/>
            <a:ext cx="9143999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สายไฟ ผู้-เมีย เมีย-เมีย ผู้-ผู้</a:t>
            </a:r>
            <a:endParaRPr lang="en-US" sz="2400" b="1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6386" name="Picture 2" descr="à¸à¸¥à¸à¸²à¸£à¸à¹à¸à¸«à¸²à¸£à¸¹à¸à¸ à¸²à¸à¸ªà¸³à¸«à¸£à¸±à¸ à¸ªà¸²à¸¢à¹à¸ arduino">
            <a:extLst>
              <a:ext uri="{FF2B5EF4-FFF2-40B4-BE49-F238E27FC236}">
                <a16:creationId xmlns:a16="http://schemas.microsoft.com/office/drawing/2014/main" id="{025E7B2D-4836-45EE-89DA-8BB0A92F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6" y="2224232"/>
            <a:ext cx="2765700" cy="207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à¸à¸¥à¸à¸²à¸£à¸à¹à¸à¸«à¸²à¸£à¸¹à¸à¸ à¸²à¸à¸ªà¸³à¸«à¸£à¸±à¸ à¸ªà¸²à¸¢à¹à¸ arduino à¹à¸¡à¸µà¸¢-à¹à¸¡à¸µà¸¢">
            <a:extLst>
              <a:ext uri="{FF2B5EF4-FFF2-40B4-BE49-F238E27FC236}">
                <a16:creationId xmlns:a16="http://schemas.microsoft.com/office/drawing/2014/main" id="{54AC42DB-A149-4510-A6E4-35D9C9E56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87" y="2224232"/>
            <a:ext cx="2764130" cy="20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à¸à¸¥à¸à¸²à¸£à¸à¹à¸à¸«à¸²à¸£à¸¹à¸à¸ à¸²à¸à¸ªà¸³à¸«à¸£à¸±à¸ à¸ªà¸²à¸¢à¹à¸ arduino à¸à¸¹à¹-à¸à¸¹à¹">
            <a:extLst>
              <a:ext uri="{FF2B5EF4-FFF2-40B4-BE49-F238E27FC236}">
                <a16:creationId xmlns:a16="http://schemas.microsoft.com/office/drawing/2014/main" id="{B7D8F22A-F739-4C33-9D63-90F76AD4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17" y="2224231"/>
            <a:ext cx="2764129" cy="20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974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รายชื่ออุปกรณ์ต่างๆ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1" y="1335930"/>
            <a:ext cx="9143999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Switch </a:t>
            </a:r>
            <a:r>
              <a:rPr lang="th-TH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กดติด ปล่อยดับ</a:t>
            </a:r>
            <a:endParaRPr lang="en-US" sz="2400" b="1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7410" name="Picture 2" descr="à¸à¸¥à¸à¸²à¸£à¸à¹à¸à¸«à¸²à¸£à¸¹à¸à¸ à¸²à¸à¸ªà¸³à¸«à¸£à¸±à¸ switch à¸à¸à¸à¸´à¸à¸à¸¥à¹à¸­à¸¢à¸à¸±à¸">
            <a:extLst>
              <a:ext uri="{FF2B5EF4-FFF2-40B4-BE49-F238E27FC236}">
                <a16:creationId xmlns:a16="http://schemas.microsoft.com/office/drawing/2014/main" id="{538DE79D-8603-4997-9D56-51D0F5A4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11" y="1959436"/>
            <a:ext cx="2992664" cy="29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21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รายชื่ออุปกรณ์ต่างๆ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1" y="1335930"/>
            <a:ext cx="9143999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ไฟ </a:t>
            </a:r>
            <a:r>
              <a:rPr lang="en-US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LED </a:t>
            </a:r>
            <a:r>
              <a:rPr lang="th-TH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ขนาด 3</a:t>
            </a:r>
            <a:r>
              <a:rPr lang="en-US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mm</a:t>
            </a:r>
            <a:r>
              <a:rPr lang="th-TH" sz="24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.</a:t>
            </a:r>
            <a:endParaRPr lang="en-US" sz="2400" b="1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3314" name="Picture 2" descr="à¸à¸¥à¸à¸²à¸£à¸à¹à¸à¸«à¸²à¸£à¸¹à¸à¸ à¸²à¸à¸ªà¸³à¸«à¸£à¸±à¸ à¹à¸ led 3mm">
            <a:extLst>
              <a:ext uri="{FF2B5EF4-FFF2-40B4-BE49-F238E27FC236}">
                <a16:creationId xmlns:a16="http://schemas.microsoft.com/office/drawing/2014/main" id="{BE6A7DEA-0A85-4DFD-8A9A-E15C6A152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534" y="2039258"/>
            <a:ext cx="4398931" cy="291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1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70731" y="560941"/>
            <a:ext cx="5767898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Module Design</a:t>
            </a:r>
            <a:b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369736-CCA3-4048-9D78-E321E163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3" y="1592034"/>
            <a:ext cx="3987366" cy="299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27DD9-E560-4EBA-A0F3-DE678B3F2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92033"/>
            <a:ext cx="3987366" cy="29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71461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Module Design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951D014-87B2-4A4A-A104-6269E023D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24" y="1501072"/>
            <a:ext cx="2588272" cy="3451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D0ECA-EF14-4478-BEB7-3FBD7EE6C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106" y="1501072"/>
            <a:ext cx="39878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8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7293149" y="168162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483970" y="806926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7187868" y="237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2697322">
            <a:off x="8599076" y="1447557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>
            <a:off x="8871096" y="962489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1280149">
            <a:off x="7666915" y="1759231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DF677-52B5-4DAA-9860-6C7E5763540B}"/>
              </a:ext>
            </a:extLst>
          </p:cNvPr>
          <p:cNvSpPr txBox="1"/>
          <p:nvPr/>
        </p:nvSpPr>
        <p:spPr>
          <a:xfrm>
            <a:off x="166914" y="756156"/>
            <a:ext cx="643094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Leelawadee" panose="020B0502040204020203" pitchFamily="34" charset="-34"/>
                <a:cs typeface="Leelawadee" panose="020B0502040204020203" pitchFamily="34" charset="-34"/>
              </a:rPr>
              <a:t>Content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		             </a:t>
            </a:r>
            <a:r>
              <a:rPr lang="en-US" sz="2000" b="1" u="sng" dirty="0">
                <a:latin typeface="Leelawadee" panose="020B0502040204020203" pitchFamily="34" charset="-34"/>
                <a:cs typeface="Leelawadee" panose="020B0502040204020203" pitchFamily="34" charset="-34"/>
              </a:rPr>
              <a:t>Page</a:t>
            </a:r>
            <a:endParaRPr lang="en-US" b="1" u="sng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What?				1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Vending Machine			2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How?				3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Requirement			4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System Design					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      - 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หลักการทำงาน			5</a:t>
            </a:r>
          </a:p>
          <a:p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    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- 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รายชื่ออุปกรณ์			6</a:t>
            </a:r>
          </a:p>
          <a:p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     </a:t>
            </a:r>
            <a:r>
              <a:rPr lang="th-TH" noProof="1">
                <a:latin typeface="Leelawadee" panose="020B0502040204020203" pitchFamily="34" charset="-34"/>
                <a:cs typeface="Leelawadee" panose="020B0502040204020203" pitchFamily="34" charset="-34"/>
              </a:rPr>
              <a:t>- 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กำหนดอินพุต-เอาต์พุต		7</a:t>
            </a:r>
          </a:p>
          <a:p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     - รูปภาพอุปกรณ์			8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Module Design			16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Schematic Design			18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Flow Chart				19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Code				20</a:t>
            </a:r>
          </a:p>
          <a:p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ผลการทำงาน				23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Problem and Obstacle			33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endParaRPr lang="th-TH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th-TH" dirty="0"/>
          </a:p>
        </p:txBody>
      </p:sp>
      <p:sp>
        <p:nvSpPr>
          <p:cNvPr id="16" name="Google Shape;189;p12">
            <a:extLst>
              <a:ext uri="{FF2B5EF4-FFF2-40B4-BE49-F238E27FC236}">
                <a16:creationId xmlns:a16="http://schemas.microsoft.com/office/drawing/2014/main" id="{471AA293-9DBF-43E9-9207-5A9A1337F31B}"/>
              </a:ext>
            </a:extLst>
          </p:cNvPr>
          <p:cNvSpPr txBox="1">
            <a:spLocks/>
          </p:cNvSpPr>
          <p:nvPr/>
        </p:nvSpPr>
        <p:spPr>
          <a:xfrm>
            <a:off x="117298" y="14176"/>
            <a:ext cx="4405086" cy="630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Summary</a:t>
            </a:r>
            <a:endParaRPr lang="en-US" sz="2400" b="1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41750-A4D4-4C4B-9D08-A527DF25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034" y="1366997"/>
            <a:ext cx="1928882" cy="30675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745345-9294-4470-B621-543E7B41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916" y="2098151"/>
            <a:ext cx="1472448" cy="23417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DE0795-AECF-497E-B53B-56AE626F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364" y="2666712"/>
            <a:ext cx="1102722" cy="17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41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70731" y="560941"/>
            <a:ext cx="5767898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Schematic Design (Detailed Design)</a:t>
            </a:r>
            <a:b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0E56245-920E-4EA8-A9C9-8348AE38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26" y="1372637"/>
            <a:ext cx="5594532" cy="37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88524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70731" y="560941"/>
            <a:ext cx="5767898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Flow Chart</a:t>
            </a:r>
            <a:b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9A005-BB7E-4FE9-BC6A-2AE5B121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2" y="1479614"/>
            <a:ext cx="3850679" cy="3314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6C5C-619A-4BE8-9BAC-0DD4FEA4D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202" y="1479614"/>
            <a:ext cx="3850679" cy="33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58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70731" y="560941"/>
            <a:ext cx="5767898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th-TH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คำสั่ง</a:t>
            </a:r>
            <a:b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D7D9B3-9F7C-434E-9E56-4A63D1EF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1" y="1163061"/>
            <a:ext cx="3157454" cy="3870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B1D815-F6A7-4CE1-B89F-69807452D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902" y="1163061"/>
            <a:ext cx="3157454" cy="387060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6D9E7DD-C8EF-4CE6-8D82-7C925F7AE768}"/>
              </a:ext>
            </a:extLst>
          </p:cNvPr>
          <p:cNvSpPr/>
          <p:nvPr/>
        </p:nvSpPr>
        <p:spPr>
          <a:xfrm>
            <a:off x="3875314" y="2837543"/>
            <a:ext cx="885372" cy="660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2790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70731" y="560941"/>
            <a:ext cx="5767898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th-TH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คำสั่ง</a:t>
            </a:r>
            <a:b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D9E7DD-C8EF-4CE6-8D82-7C925F7AE768}"/>
              </a:ext>
            </a:extLst>
          </p:cNvPr>
          <p:cNvSpPr/>
          <p:nvPr/>
        </p:nvSpPr>
        <p:spPr>
          <a:xfrm>
            <a:off x="3875314" y="2837543"/>
            <a:ext cx="885372" cy="660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4D855-C07B-4FFA-828A-07FE481C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1" y="1226573"/>
            <a:ext cx="3129696" cy="3882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BC951-D755-4A72-912A-818399725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533" y="1240086"/>
            <a:ext cx="3138912" cy="388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5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70731" y="560941"/>
            <a:ext cx="5767898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Code</a:t>
            </a:r>
            <a:r>
              <a:rPr lang="th-TH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คำสั่ง</a:t>
            </a:r>
            <a:br>
              <a:rPr lang="en-US" sz="2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D9E7DD-C8EF-4CE6-8D82-7C925F7AE768}"/>
              </a:ext>
            </a:extLst>
          </p:cNvPr>
          <p:cNvSpPr/>
          <p:nvPr/>
        </p:nvSpPr>
        <p:spPr>
          <a:xfrm>
            <a:off x="3875314" y="2837543"/>
            <a:ext cx="885372" cy="660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DB763-8AAD-4349-A0B3-77A4E3CBB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6" y="1226858"/>
            <a:ext cx="3245137" cy="3881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FB1D2-FFC0-47CC-A964-BD467C4C7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379" y="1226858"/>
            <a:ext cx="3424043" cy="38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73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7170" y="2279606"/>
            <a:ext cx="8132716" cy="15844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“</a:t>
            </a:r>
            <a:r>
              <a:rPr lang="th-TH" sz="7200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ผลการทำงาน</a:t>
            </a:r>
            <a:r>
              <a:rPr lang="en-US" sz="7200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”</a:t>
            </a:r>
            <a:endParaRPr sz="7200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708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98B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00B01-C760-46DD-8767-A9DC8CF1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0" y="163584"/>
            <a:ext cx="6541589" cy="49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98B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FD454-F8D5-4CDD-A499-61A45EBC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1" y="1173164"/>
            <a:ext cx="3058119" cy="2594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74B3BD-1CDA-4A34-A0FB-05ABD18F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942" y="653143"/>
            <a:ext cx="2911592" cy="388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1AA9A-07D1-4A38-A85F-75C43835C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324" y="670375"/>
            <a:ext cx="2808562" cy="38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7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98B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6C510-D33E-4D8D-939C-5AFEA907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07" y="899294"/>
            <a:ext cx="2821458" cy="3761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3019A-5E6E-4016-AAA3-0760637B3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250" y="906551"/>
            <a:ext cx="2837271" cy="378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85F4C-524C-4119-A260-2BB817735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353" y="902661"/>
            <a:ext cx="2837272" cy="37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59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98B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A6145-B4B6-45D7-B7FD-FA60C500C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57" y="866130"/>
            <a:ext cx="2731570" cy="3641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4F25C-F59A-4A11-88FD-303EE24D4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048" y="866129"/>
            <a:ext cx="2731570" cy="3641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3755E-CF2C-4422-9665-913E92414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939" y="858835"/>
            <a:ext cx="2731570" cy="36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7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What?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387310" y="1585686"/>
            <a:ext cx="4489245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3200" b="1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ทำอะไร</a:t>
            </a:r>
            <a:r>
              <a:rPr lang="en-US" sz="3200" b="1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800" b="1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	</a:t>
            </a: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หัวข้อสิ่งประดิษฐ์ที่เราเลือกทำ คือ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Vending Machine </a:t>
            </a: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หรือ เครื่องกดสินค้าอัตโนมัติ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โดยแกนกลางทำงานจะใช้ บอร์ด </a:t>
            </a: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Arduino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ในการควบคุมการทำงานของเครื่องนี้</a:t>
            </a:r>
            <a:endParaRPr sz="1800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à¸à¸¥à¸à¸²à¸£à¸à¹à¸à¸«à¸²à¸£à¸¹à¸à¸ à¸²à¸à¸ªà¸³à¸«à¸£à¸±à¸ Vending machine DIY">
            <a:extLst>
              <a:ext uri="{FF2B5EF4-FFF2-40B4-BE49-F238E27FC236}">
                <a16:creationId xmlns:a16="http://schemas.microsoft.com/office/drawing/2014/main" id="{5CFE6DCA-CD70-4487-88B6-5DE907874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555" y="1585686"/>
            <a:ext cx="4083353" cy="263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92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98B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04CE8-7FB7-4FCD-9ECB-21E2B1DD5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71" y="1136827"/>
            <a:ext cx="3656936" cy="3179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3624C-4609-46B1-8BDB-6B43CCCDD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480" y="430008"/>
            <a:ext cx="3021157" cy="40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92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98B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922A3-5CBB-45F4-95F5-A953E3A1E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14" y="1053891"/>
            <a:ext cx="3491076" cy="3035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FD597-1CEF-4A1B-ABCC-ADAFF8D08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74" y="363250"/>
            <a:ext cx="3067899" cy="40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26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98B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9706E-9037-437E-BFDF-0BE1E84D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78" y="1140179"/>
            <a:ext cx="3921443" cy="340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FED0B-BF10-4D23-9CE5-B227E392F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04" y="594106"/>
            <a:ext cx="3199762" cy="42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28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98B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E1FC3-F65D-4620-A898-C43BC2933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52" y="686448"/>
            <a:ext cx="3121284" cy="416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A562B-4D3A-45FF-919E-0E416BBF4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021" y="978464"/>
            <a:ext cx="3835127" cy="333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65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98B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87C08-0B8B-457F-B8E2-EEA86FEE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53" y="694420"/>
            <a:ext cx="3133209" cy="4176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D344A-23BD-48A4-AE5C-1F53213D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516" y="694420"/>
            <a:ext cx="3133209" cy="417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6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Problem&amp;Obstacle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387310" y="1585686"/>
            <a:ext cx="4489245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3200" b="1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ปัญหาและอุปสรรค</a:t>
            </a:r>
            <a:endParaRPr lang="en-US" sz="3200" b="1" dirty="0">
              <a:solidFill>
                <a:schemeClr val="accent5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1.</a:t>
            </a: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อุปกรณ์บางส่วนใช้งานไม่ได้ตั้งแต่ซื้อมาจึงต้องปรับเปลี่ยนแผนการและโครงสร้างของอุปกรณ์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2.การทำโมเดลลังกระดาษไม่สามารถทำได้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เนื่องจากปัญหาของระยะการเชื่อมต่อของอุปกรณ์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3.</a:t>
            </a: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Switch</a:t>
            </a: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กดติดปล่อยดับที่ใช้อยู่ มีความเสถียรต่ำ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บางครั้งต้องกดหลายครั้ง จึงจะทำงาน</a:t>
            </a: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Problem | Free Vectors, Stock Photos &amp; PSD">
            <a:extLst>
              <a:ext uri="{FF2B5EF4-FFF2-40B4-BE49-F238E27FC236}">
                <a16:creationId xmlns:a16="http://schemas.microsoft.com/office/drawing/2014/main" id="{97DBD717-3180-44B4-9692-96CC80B5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01" y="1708298"/>
            <a:ext cx="2600768" cy="260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48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497402" y="1090800"/>
            <a:ext cx="581125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dirty="0">
                <a:latin typeface="Leelawadee" panose="020B0502040204020203" pitchFamily="34" charset="-34"/>
                <a:cs typeface="Leelawadee" panose="020B0502040204020203" pitchFamily="34" charset="-34"/>
              </a:rPr>
              <a:t>จบการนำเสนอ</a:t>
            </a:r>
            <a:br>
              <a:rPr lang="th-TH" sz="60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th-TH" sz="2400" b="0" dirty="0">
                <a:latin typeface="Leelawadee" panose="020B0502040204020203" pitchFamily="34" charset="-34"/>
                <a:cs typeface="Leelawadee" panose="020B0502040204020203" pitchFamily="34" charset="-34"/>
              </a:rPr>
              <a:t>ขอบคุณทุกท่านที่รับชม</a:t>
            </a:r>
            <a:endParaRPr sz="2400" b="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370B1-6482-43BB-BBB2-2208529E3CFB}"/>
              </a:ext>
            </a:extLst>
          </p:cNvPr>
          <p:cNvSpPr txBox="1"/>
          <p:nvPr/>
        </p:nvSpPr>
        <p:spPr>
          <a:xfrm>
            <a:off x="6259032" y="4274289"/>
            <a:ext cx="400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นายธราเทพ  สบายยิ่ง 1620902088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02B1-4A86-497E-A309-AA087CDC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77550">
            <a:off x="4195548" y="520921"/>
            <a:ext cx="4797296" cy="26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3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Vending Machine </a:t>
            </a:r>
            <a:r>
              <a:rPr lang="th-TH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คืออะไร</a:t>
            </a: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?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602724" y="1604373"/>
            <a:ext cx="4489245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rgbClr val="FF98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Vending Machine</a:t>
            </a:r>
            <a:endParaRPr sz="3200" dirty="0">
              <a:solidFill>
                <a:srgbClr val="FF9800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th-TH" sz="1200" dirty="0">
                <a:latin typeface="Leelawadee" panose="020B0502040204020203" pitchFamily="34" charset="-34"/>
                <a:cs typeface="Leelawadee" panose="020B0502040204020203" pitchFamily="34" charset="-34"/>
              </a:rPr>
              <a:t>	</a:t>
            </a: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คือ เป็นเครื่องที่มีจุดประสงค์เพื่อจำหน่ายสิ่งของเช่น อาหารว่าง, เครื่องดื่ม, บุหรี่ หรือ ล็อตเตอรี หรือแม้กระทั่งทองคำ ให้กับลูกค้าโดยอัตโนมัติ หลังจากลูกค้าได้ใส่เงินหรือบัตรเครดิต เข้าสู่เครื่อง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sz="1600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Picture 2" descr="à¸à¸¥à¸à¸²à¸£à¸à¹à¸à¸«à¸²à¸£à¸¹à¸à¸ à¸²à¸à¸ªà¸³à¸«à¸£à¸±à¸ vending machine à¸à¸·à¸­à¸­à¸°à¹à¸£">
            <a:extLst>
              <a:ext uri="{FF2B5EF4-FFF2-40B4-BE49-F238E27FC236}">
                <a16:creationId xmlns:a16="http://schemas.microsoft.com/office/drawing/2014/main" id="{C1D129A5-F3E0-4CF8-BB85-825DFF10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62" y="1501762"/>
            <a:ext cx="3950371" cy="28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6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How?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358733" y="1472451"/>
            <a:ext cx="4539332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3200" b="1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ทำอย่างไร</a:t>
            </a:r>
            <a:r>
              <a:rPr lang="en-US" sz="3200" b="1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?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เริ่มจากการออกแบบขั้นต้น ว่าเราจะให้มันมีระบบการทำงานอย่างไร ต้องใช้อุปกรณ์ใดบ้างระบุขอบเขตุความสามารถของเครื่อง จะประกอปด้วย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1. Requirements</a:t>
            </a:r>
            <a:b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2. System Design</a:t>
            </a:r>
            <a:b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3. Module Design</a:t>
            </a:r>
            <a:b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4. Schematic Design (Detailed Design)</a:t>
            </a:r>
            <a:b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5. Flowchart &amp; Code</a:t>
            </a:r>
            <a:endParaRPr sz="1800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3564126-F303-43EF-8CFC-75B4684E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5" y="1284513"/>
            <a:ext cx="2371041" cy="30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0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Requirements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358733" y="1472451"/>
            <a:ext cx="5456282" cy="3390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 b="1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Requirements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1.เครื่องกดสินค้าอัตโนมัติ จ่ายเป็นเหรียญ  5 10 บาท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2.จำลองเครื่องจากกระดาษลัง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3.จำลองการจ่ายสินค้าด้วยไฟ </a:t>
            </a: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LED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4.ขนาดของช่องสินค้ามีขนาดเท่ากระป๋องน้ำอัดลม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5.จำลองขายสินค้าประมาณ 3-4 ชนิดในเครื่อง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6.แสดงค่าเงินที่ใส่ และ เงินทอนด้วย จอ</a:t>
            </a: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LCD </a:t>
            </a: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หรือ 7-</a:t>
            </a: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segment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7.</a:t>
            </a: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ใช้</a:t>
            </a:r>
            <a:r>
              <a:rPr lang="en-US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sensor</a:t>
            </a:r>
            <a:r>
              <a:rPr lang="th-TH" sz="18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ในการตรวจจับเหรียญ ผ่านรางแยกเหรียญ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th-TH" sz="1800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800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50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4A440F0B-E7BD-4145-9AEF-91E893BE0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81" y="1807534"/>
            <a:ext cx="3797040" cy="199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26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System Design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358733" y="1472451"/>
            <a:ext cx="4735781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2800" b="1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หลักการทำงาน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1.หยอดเหรียญผ่าน</a:t>
            </a:r>
            <a:r>
              <a:rPr lang="en-US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sensor</a:t>
            </a: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แล้ว </a:t>
            </a:r>
            <a:r>
              <a:rPr lang="en-US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interrupt </a:t>
            </a: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ส่งค่า </a:t>
            </a:r>
            <a:r>
              <a:rPr lang="en-US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input </a:t>
            </a: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ไปที่ </a:t>
            </a:r>
            <a:r>
              <a:rPr lang="en-US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LCD </a:t>
            </a: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เป็นค่าเงินในขณะนี้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2.ไฟ</a:t>
            </a:r>
            <a:r>
              <a:rPr lang="en-US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LED </a:t>
            </a: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สินค้าแต่ล่ะชนิดจะติดต่อเมื่อค่าเงินมีจำนวนเท่ากับหรือมากกว่าราคาที่กำหนดไว้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3.กด </a:t>
            </a:r>
            <a:r>
              <a:rPr lang="en-US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switch </a:t>
            </a: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ตรงรูปสินค้าที่ต้องการซื้อ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4.จอ</a:t>
            </a:r>
            <a:r>
              <a:rPr lang="en-US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LCD</a:t>
            </a: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ด้านล่างจะแสดงค่าเงิน </a:t>
            </a:r>
            <a:r>
              <a:rPr lang="en-US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input – </a:t>
            </a: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ราคาสินค้า หรือก็คือเงินทอน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5.มีปุ่มสำหรับ </a:t>
            </a:r>
            <a:r>
              <a:rPr lang="en-US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Reset </a:t>
            </a: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เพื่อใช้ในกรณีต้องการยกเลิกการซื้อ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เครื่องจะทอนเงินทันที</a:t>
            </a:r>
            <a:endParaRPr lang="en-US" sz="1600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3200" b="1" dirty="0">
              <a:solidFill>
                <a:schemeClr val="accent5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098" name="Picture 2" descr="à¸à¸¥à¸à¸²à¸£à¸à¹à¸à¸«à¸²à¸£à¸¹à¸à¸ à¸²à¸à¸ªà¸³à¸«à¸£à¸±à¸ system">
            <a:extLst>
              <a:ext uri="{FF2B5EF4-FFF2-40B4-BE49-F238E27FC236}">
                <a16:creationId xmlns:a16="http://schemas.microsoft.com/office/drawing/2014/main" id="{BB04CE10-776F-4BE2-9EE4-D8BB912B1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629" y="1643743"/>
            <a:ext cx="3796795" cy="25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2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System Design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318586" y="1293965"/>
            <a:ext cx="4735781" cy="309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2800" b="1" dirty="0">
                <a:solidFill>
                  <a:schemeClr val="accent5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รายชื่ออุปกรณ์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1. บอร์ด </a:t>
            </a:r>
            <a:r>
              <a:rPr lang="en-US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Arduino			1 </a:t>
            </a: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ชิ้น</a:t>
            </a:r>
            <a:endParaRPr lang="en-US" sz="1600" b="1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2. PICKIT version 3			1 </a:t>
            </a: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ชิ้น</a:t>
            </a:r>
            <a:endParaRPr lang="en-US" sz="1600" b="1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3. </a:t>
            </a: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รางแยกเหรียญ			1 ชิ้น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4. </a:t>
            </a:r>
            <a:r>
              <a:rPr lang="en-US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Sensor </a:t>
            </a: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ก้ามปูสำหรับตรวจจับเหรียญ 	3 ชิ้น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5. จอ </a:t>
            </a:r>
            <a:r>
              <a:rPr lang="en-US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LCD </a:t>
            </a: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แสดงผล			2 ชิ้น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6. </a:t>
            </a:r>
            <a:r>
              <a:rPr lang="en-US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7-segment </a:t>
            </a: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 ช่อง		2 ชิ้น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7. สายไฟผู้-เมีย ผู้-ผู้ เมีย-เมีย		30 เส้น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8. </a:t>
            </a:r>
            <a:r>
              <a:rPr lang="en-US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Switch </a:t>
            </a: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กดติดปล่อยดับ		10 ชิ้น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9. ไฟ </a:t>
            </a:r>
            <a:r>
              <a:rPr lang="en-US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LED </a:t>
            </a:r>
            <a:r>
              <a:rPr lang="th-TH" sz="1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สีแดง สีเขียว เหลือง		20 ดวง</a:t>
            </a:r>
            <a:endParaRPr lang="en-US" sz="1600" b="1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54" name="Picture 6" descr="แผนกวิชาช่างอิเล็กทรอนิกส์ วิทยาลัยเทคนิคประจวบคีรีขันธ์">
            <a:extLst>
              <a:ext uri="{FF2B5EF4-FFF2-40B4-BE49-F238E27FC236}">
                <a16:creationId xmlns:a16="http://schemas.microsoft.com/office/drawing/2014/main" id="{C802B1D4-B37C-4FA4-A581-17C59E586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809" y="1956841"/>
            <a:ext cx="3547605" cy="21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9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eelawadee" panose="020B0502040204020203" pitchFamily="34" charset="-34"/>
                <a:cs typeface="Leelawadee" panose="020B0502040204020203" pitchFamily="34" charset="-34"/>
              </a:rPr>
              <a:t>System Design</a:t>
            </a:r>
            <a:endParaRPr sz="2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75B1F4-0854-4C27-AFE2-9E960F20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141502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F3F3F3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729</Words>
  <Application>Microsoft Office PowerPoint</Application>
  <PresentationFormat>On-screen Show (16:9)</PresentationFormat>
  <Paragraphs>132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Roboto Condensed Light</vt:lpstr>
      <vt:lpstr>Arvo</vt:lpstr>
      <vt:lpstr>Leelawadee</vt:lpstr>
      <vt:lpstr>Roboto Condensed</vt:lpstr>
      <vt:lpstr>Salerio template</vt:lpstr>
      <vt:lpstr>Vending Machine by Arduino  Microprocessor Laboratory</vt:lpstr>
      <vt:lpstr>PowerPoint Presentation</vt:lpstr>
      <vt:lpstr>What?</vt:lpstr>
      <vt:lpstr>Vending Machine คืออะไร?</vt:lpstr>
      <vt:lpstr>How?</vt:lpstr>
      <vt:lpstr>Requirements</vt:lpstr>
      <vt:lpstr>System Design</vt:lpstr>
      <vt:lpstr>System Design</vt:lpstr>
      <vt:lpstr>System Design</vt:lpstr>
      <vt:lpstr>รายชื่ออุปกรณ์ต่างๆ</vt:lpstr>
      <vt:lpstr>รายชื่ออุปกรณ์ต่างๆ</vt:lpstr>
      <vt:lpstr>รายชื่ออุปกรณ์ต่างๆ</vt:lpstr>
      <vt:lpstr>รายชื่ออุปกรณ์ต่างๆ</vt:lpstr>
      <vt:lpstr>รายชื่ออุปกรณ์ต่างๆ</vt:lpstr>
      <vt:lpstr>รายชื่ออุปกรณ์ต่างๆ</vt:lpstr>
      <vt:lpstr>รายชื่ออุปกรณ์ต่างๆ</vt:lpstr>
      <vt:lpstr>รายชื่ออุปกรณ์ต่างๆ</vt:lpstr>
      <vt:lpstr>Module Design </vt:lpstr>
      <vt:lpstr>Module Design</vt:lpstr>
      <vt:lpstr>Schematic Design (Detailed Design) </vt:lpstr>
      <vt:lpstr>Flow Chart </vt:lpstr>
      <vt:lpstr>Code คำสั่ง </vt:lpstr>
      <vt:lpstr>Code คำสั่ง </vt:lpstr>
      <vt:lpstr>Code คำสั่ง </vt:lpstr>
      <vt:lpstr>“ผลการทำงาน”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Problem&amp;Obstacle</vt:lpstr>
      <vt:lpstr>จบการนำเสนอ ขอบคุณทุกท่านที่รับชม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เริ่มต้นทำธุรกิจ ในโลกออนไลน์</dc:title>
  <dc:creator>Omega</dc:creator>
  <cp:lastModifiedBy>Omega</cp:lastModifiedBy>
  <cp:revision>51</cp:revision>
  <dcterms:modified xsi:type="dcterms:W3CDTF">2020-05-06T05:02:15Z</dcterms:modified>
</cp:coreProperties>
</file>